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577D8-DA86-4EA3-8D06-24A79B23A2C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E0FD0-C479-42E7-B452-4AB436681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577D8-DA86-4EA3-8D06-24A79B23A2C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E0FD0-C479-42E7-B452-4AB436681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577D8-DA86-4EA3-8D06-24A79B23A2C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E0FD0-C479-42E7-B452-4AB436681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577D8-DA86-4EA3-8D06-24A79B23A2C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E0FD0-C479-42E7-B452-4AB436681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577D8-DA86-4EA3-8D06-24A79B23A2C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E0FD0-C479-42E7-B452-4AB436681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577D8-DA86-4EA3-8D06-24A79B23A2C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E0FD0-C479-42E7-B452-4AB436681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577D8-DA86-4EA3-8D06-24A79B23A2C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E0FD0-C479-42E7-B452-4AB436681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577D8-DA86-4EA3-8D06-24A79B23A2C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E0FD0-C479-42E7-B452-4AB436681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577D8-DA86-4EA3-8D06-24A79B23A2C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E0FD0-C479-42E7-B452-4AB436681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577D8-DA86-4EA3-8D06-24A79B23A2C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E0FD0-C479-42E7-B452-4AB436681D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3577D8-DA86-4EA3-8D06-24A79B23A2C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BE0FD0-C479-42E7-B452-4AB436681DD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E3577D8-DA86-4EA3-8D06-24A79B23A2CC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BE0FD0-C479-42E7-B452-4AB436681D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rcfSrbo18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971800"/>
            <a:ext cx="7772400" cy="1828800"/>
          </a:xfrm>
        </p:spPr>
        <p:txBody>
          <a:bodyPr/>
          <a:lstStyle/>
          <a:p>
            <a:pPr algn="ctr"/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76800"/>
            <a:ext cx="7772400" cy="914400"/>
          </a:xfrm>
        </p:spPr>
        <p:txBody>
          <a:bodyPr/>
          <a:lstStyle/>
          <a:p>
            <a:r>
              <a:rPr lang="en-US" dirty="0" smtClean="0"/>
              <a:t>Chapter 11, Section 1</a:t>
            </a:r>
            <a:endParaRPr lang="en-US" dirty="0"/>
          </a:p>
        </p:txBody>
      </p:sp>
      <p:pic>
        <p:nvPicPr>
          <p:cNvPr id="16386" name="Picture 2" descr="http://www.marketmixup.com/wp-content/uploads/2009/12/unemploy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762000"/>
            <a:ext cx="3276600" cy="24574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Unemployment resulting from recessions and economic downturns</a:t>
            </a:r>
          </a:p>
          <a:p>
            <a:endParaRPr lang="en-US" dirty="0" smtClean="0"/>
          </a:p>
          <a:p>
            <a:r>
              <a:rPr lang="en-US" dirty="0" smtClean="0"/>
              <a:t>Harms the economy more than any other type of unemployment</a:t>
            </a:r>
          </a:p>
          <a:p>
            <a:endParaRPr lang="en-US" dirty="0" smtClean="0"/>
          </a:p>
          <a:p>
            <a:r>
              <a:rPr lang="en-US" dirty="0" smtClean="0"/>
              <a:t>Sales decline, producers tend to reduce output and lay off workers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8800"/>
          </a:xfrm>
        </p:spPr>
        <p:txBody>
          <a:bodyPr/>
          <a:lstStyle/>
          <a:p>
            <a:r>
              <a:rPr lang="en-US" dirty="0" smtClean="0"/>
              <a:t>Feb. 3, 2012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Unemployment Report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closely watched and highly publicized labor force statistic</a:t>
            </a:r>
          </a:p>
          <a:p>
            <a:endParaRPr lang="en-US" dirty="0" smtClean="0"/>
          </a:p>
          <a:p>
            <a:r>
              <a:rPr lang="en-US" dirty="0" smtClean="0"/>
              <a:t>The percentage of people in the civilian labor force who are unemployed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Increases during recession</a:t>
            </a:r>
          </a:p>
          <a:p>
            <a:pPr lvl="2"/>
            <a:r>
              <a:rPr lang="en-US" dirty="0" smtClean="0"/>
              <a:t>Decreases during expansion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DISCOURAGED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People who want a job but have stopped looking for work for job related reasons.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Ben is 57 and worked as a computer programmer for 15 years.  Faced unemployment for 1 year and now faces stiff job competition.  He has quit looking for work but still wants a job. </a:t>
            </a:r>
          </a:p>
          <a:p>
            <a:pPr lvl="1"/>
            <a:r>
              <a:rPr lang="en-US" dirty="0" smtClean="0"/>
              <a:t>“What’s the point?”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UNDEREMPLOYED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Unemployment does not indicate the number of underemployed workers.</a:t>
            </a:r>
          </a:p>
          <a:p>
            <a:endParaRPr lang="en-US" dirty="0" smtClean="0"/>
          </a:p>
          <a:p>
            <a:r>
              <a:rPr lang="en-US" dirty="0" smtClean="0"/>
              <a:t>Workers who have jobs beneath their skill level or who want full-time work but are only able to find part-time jobs.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EX: College graduate who is waiting tables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employment does not mean that everyone has a job</a:t>
            </a:r>
          </a:p>
          <a:p>
            <a:r>
              <a:rPr lang="en-US" dirty="0" smtClean="0"/>
              <a:t>SOME unemployment is healthy for the economy.</a:t>
            </a:r>
          </a:p>
          <a:p>
            <a:r>
              <a:rPr lang="en-US" dirty="0" smtClean="0"/>
              <a:t>Economists generally consider an unemployment rate of about 5%--95% of the labor force is FULL EMPLOYMENT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UNEMPLOYMENT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Frictional Unemployment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Structural Unemployment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Seasonal Unemployment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Cyclical Unemployment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 workers are moving from one job to another</a:t>
            </a:r>
          </a:p>
          <a:p>
            <a:endParaRPr lang="en-US" dirty="0" smtClean="0"/>
          </a:p>
          <a:p>
            <a:r>
              <a:rPr lang="en-US" dirty="0" smtClean="0"/>
              <a:t>People who  have decided to leave one job to look for another</a:t>
            </a:r>
          </a:p>
          <a:p>
            <a:endParaRPr lang="en-US" dirty="0" smtClean="0"/>
          </a:p>
          <a:p>
            <a:r>
              <a:rPr lang="en-US" dirty="0" smtClean="0"/>
              <a:t>Includes new-entrants &amp; re-entrants</a:t>
            </a:r>
          </a:p>
          <a:p>
            <a:endParaRPr lang="en-US" dirty="0" smtClean="0"/>
          </a:p>
          <a:p>
            <a:r>
              <a:rPr lang="en-US" dirty="0" smtClean="0"/>
              <a:t>Normal and Healthy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Reflects a workers freedom of choice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Unemployment that occurs as a result of changes in technology or the way our economy is structured</a:t>
            </a:r>
          </a:p>
          <a:p>
            <a:endParaRPr lang="en-US" dirty="0" smtClean="0"/>
          </a:p>
          <a:p>
            <a:r>
              <a:rPr lang="en-US" dirty="0" smtClean="0"/>
              <a:t>Technological advances and shifts in consumer tastes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Season to Season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 a result of regular occurrences, holidays, the school year, harvest, and industry production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3">
      <a:dk1>
        <a:srgbClr val="864704"/>
      </a:dk1>
      <a:lt1>
        <a:srgbClr val="BFAFCF"/>
      </a:lt1>
      <a:dk2>
        <a:srgbClr val="2B4A24"/>
      </a:dk2>
      <a:lt2>
        <a:srgbClr val="0E3145"/>
      </a:lt2>
      <a:accent1>
        <a:srgbClr val="771E28"/>
      </a:accent1>
      <a:accent2>
        <a:srgbClr val="B45F06"/>
      </a:accent2>
      <a:accent3>
        <a:srgbClr val="14425D"/>
      </a:accent3>
      <a:accent4>
        <a:srgbClr val="3A6331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</TotalTime>
  <Words>304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UNEMPLOYMENT</vt:lpstr>
      <vt:lpstr>UNEMPLOYMENT RATE</vt:lpstr>
      <vt:lpstr>DISCOURAGED WORKERS</vt:lpstr>
      <vt:lpstr>UNDEREMPLOYED</vt:lpstr>
      <vt:lpstr>FULL EMPLOYMENT</vt:lpstr>
      <vt:lpstr>TYPES OF UNEMPLOYMENT</vt:lpstr>
      <vt:lpstr>FRICTIONAL</vt:lpstr>
      <vt:lpstr>STRUCTURAL</vt:lpstr>
      <vt:lpstr>SEASONAL</vt:lpstr>
      <vt:lpstr>CYCLICAL</vt:lpstr>
      <vt:lpstr>Feb. 3, 2012 Unemployment Report</vt:lpstr>
    </vt:vector>
  </TitlesOfParts>
  <Company>LCUSD#2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LeRoy Technology</dc:creator>
  <cp:lastModifiedBy>LeRoy Technology</cp:lastModifiedBy>
  <cp:revision>4</cp:revision>
  <dcterms:created xsi:type="dcterms:W3CDTF">2012-02-22T14:38:27Z</dcterms:created>
  <dcterms:modified xsi:type="dcterms:W3CDTF">2012-02-22T15:37:11Z</dcterms:modified>
</cp:coreProperties>
</file>